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2" r:id="rId2"/>
    <p:sldId id="275" r:id="rId3"/>
    <p:sldId id="257" r:id="rId4"/>
    <p:sldId id="258" r:id="rId5"/>
    <p:sldId id="262" r:id="rId6"/>
    <p:sldId id="273" r:id="rId7"/>
    <p:sldId id="274" r:id="rId8"/>
    <p:sldId id="263" r:id="rId9"/>
    <p:sldId id="264" r:id="rId10"/>
    <p:sldId id="265" r:id="rId11"/>
    <p:sldId id="266" r:id="rId12"/>
    <p:sldId id="267" r:id="rId13"/>
    <p:sldId id="268" r:id="rId14"/>
    <p:sldId id="286" r:id="rId15"/>
    <p:sldId id="277" r:id="rId16"/>
    <p:sldId id="278" r:id="rId17"/>
    <p:sldId id="279" r:id="rId18"/>
    <p:sldId id="283" r:id="rId19"/>
    <p:sldId id="284" r:id="rId20"/>
    <p:sldId id="280" r:id="rId21"/>
    <p:sldId id="281" r:id="rId22"/>
    <p:sldId id="282" r:id="rId23"/>
    <p:sldId id="285" r:id="rId24"/>
    <p:sldId id="287" r:id="rId25"/>
    <p:sldId id="288" r:id="rId26"/>
    <p:sldId id="28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7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FB35B-FCE6-7444-A825-DF70D1C44D57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CF072-FB10-2D45-BF01-7B8822C1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38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17543AC-5282-8841-A56A-BF0161CAC674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17543AC-5282-8841-A56A-BF0161CAC674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F9DB47A-E96A-2449-8ABA-F7E0922956B5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Grey bars = interglacial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06EF5-1DFB-3F4F-838B-D9F2FD4F8F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73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Grey bars </a:t>
            </a:r>
            <a:r>
              <a:rPr lang="en-US" smtClean="0"/>
              <a:t>= interglacial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06EF5-1DFB-3F4F-838B-D9F2FD4F8F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7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7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4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6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4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1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8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8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8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4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3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5D2AB-C487-4C46-BB1E-7F5BEC94FD7F}" type="datetimeFigureOut">
              <a:rPr lang="en-US" smtClean="0"/>
              <a:t>17/06/05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CA648-F006-1D40-9A53-61EDC1B6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7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34186" y="830132"/>
            <a:ext cx="7396480" cy="5943600"/>
            <a:chOff x="0" y="0"/>
            <a:chExt cx="8534400" cy="6858000"/>
          </a:xfrm>
        </p:grpSpPr>
        <p:pic>
          <p:nvPicPr>
            <p:cNvPr id="901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29000"/>
              <a:ext cx="8534400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1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534400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666" y="609600"/>
            <a:ext cx="635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8998" name="Text Box 6"/>
          <p:cNvSpPr txBox="1">
            <a:spLocks noGrp="1" noChangeArrowheads="1"/>
          </p:cNvSpPr>
          <p:nvPr>
            <p:ph type="ctrTitle"/>
          </p:nvPr>
        </p:nvSpPr>
        <p:spPr>
          <a:xfrm>
            <a:off x="589363" y="3371030"/>
            <a:ext cx="4075390" cy="457200"/>
          </a:xfrm>
        </p:spPr>
        <p:txBody>
          <a:bodyPr>
            <a:norm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NO</a:t>
            </a:r>
            <a:r>
              <a:rPr lang="en-US" sz="2400" baseline="-25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3</a:t>
            </a:r>
            <a:r>
              <a:rPr lang="en-US" sz="2400" baseline="30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-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(annual </a:t>
            </a: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maximum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)</a:t>
            </a:r>
            <a:endParaRPr lang="en-US" sz="240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645224" y="6329895"/>
            <a:ext cx="388115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NO</a:t>
            </a:r>
            <a:r>
              <a:rPr lang="en-US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baseline="3000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(annual </a:t>
            </a:r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minimum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2631"/>
            <a:ext cx="793099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High nutrient-low chlorophyll regions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517242" y="4156862"/>
            <a:ext cx="1793905" cy="63658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75791" y="5018706"/>
            <a:ext cx="1793905" cy="63658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645224" y="6006352"/>
            <a:ext cx="7385442" cy="812203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>
          <a:xfrm>
            <a:off x="7679142" y="154954"/>
            <a:ext cx="146485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[NO</a:t>
            </a:r>
            <a:r>
              <a:rPr lang="en-US" sz="1800" baseline="-25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3</a:t>
            </a:r>
            <a:r>
              <a:rPr lang="en-US" sz="1800" baseline="30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-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] (</a:t>
            </a:r>
            <a:r>
              <a:rPr lang="en-US" sz="1800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μM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)</a:t>
            </a:r>
            <a:endParaRPr lang="en-US" sz="180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34398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479923"/>
            <a:ext cx="7493000" cy="500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500" y="1479923"/>
            <a:ext cx="749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</a:rPr>
              <a:t>Atmospheric iron trapped in ice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solidFill>
                  <a:srgbClr val="FFFFFF"/>
                </a:solidFill>
                <a:latin typeface="Arial"/>
                <a:cs typeface="Arial"/>
              </a:rPr>
              <a:t>Iron particles scraped from bedrock by moving 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ice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7332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33" b="52070"/>
          <a:stretch/>
        </p:blipFill>
        <p:spPr>
          <a:xfrm>
            <a:off x="254944" y="2187387"/>
            <a:ext cx="4444528" cy="3209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75" t="53115"/>
          <a:stretch/>
        </p:blipFill>
        <p:spPr>
          <a:xfrm>
            <a:off x="4800600" y="2187387"/>
            <a:ext cx="4343400" cy="32153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7212" y="1998152"/>
            <a:ext cx="495630" cy="5421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5865" y="1764500"/>
            <a:ext cx="455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Seawater</a:t>
            </a:r>
            <a:r>
              <a:rPr lang="en-US" sz="2000" dirty="0" smtClean="0">
                <a:latin typeface="Arial"/>
                <a:cs typeface="Arial"/>
              </a:rPr>
              <a:t> iron concentrations (spring)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1764500"/>
            <a:ext cx="455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Iron concentrations in </a:t>
            </a:r>
            <a:r>
              <a:rPr lang="en-US" sz="2000" b="1" dirty="0" smtClean="0">
                <a:latin typeface="Arial"/>
                <a:cs typeface="Arial"/>
              </a:rPr>
              <a:t>ice</a:t>
            </a:r>
            <a:r>
              <a:rPr lang="en-US" sz="2000" dirty="0" smtClean="0">
                <a:latin typeface="Arial"/>
                <a:cs typeface="Arial"/>
              </a:rPr>
              <a:t> (spring)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8604" y="6550223"/>
            <a:ext cx="1535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Wang et al. 2014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ice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47574" y="2187387"/>
            <a:ext cx="611112" cy="495659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49632" y="2196936"/>
            <a:ext cx="611112" cy="35290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2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62" t="5813" r="49347"/>
          <a:stretch/>
        </p:blipFill>
        <p:spPr>
          <a:xfrm>
            <a:off x="59765" y="1509059"/>
            <a:ext cx="4004236" cy="40789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11294" y="1374588"/>
            <a:ext cx="298824" cy="2838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4869" t="5813"/>
          <a:stretch/>
        </p:blipFill>
        <p:spPr>
          <a:xfrm>
            <a:off x="4064000" y="1509059"/>
            <a:ext cx="4126753" cy="4078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850" r="7049"/>
          <a:stretch/>
        </p:blipFill>
        <p:spPr>
          <a:xfrm>
            <a:off x="8130989" y="1658471"/>
            <a:ext cx="804731" cy="36045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823" y="5588017"/>
            <a:ext cx="3824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Autumn</a:t>
            </a:r>
            <a:r>
              <a:rPr lang="en-US" sz="2000" dirty="0" smtClean="0">
                <a:latin typeface="Arial"/>
                <a:cs typeface="Arial"/>
              </a:rPr>
              <a:t>: iron is removed from seawater by ice formation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4735" y="5588017"/>
            <a:ext cx="3189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Spring</a:t>
            </a:r>
            <a:r>
              <a:rPr lang="en-US" sz="2000" dirty="0" smtClean="0">
                <a:latin typeface="Arial"/>
                <a:cs typeface="Arial"/>
              </a:rPr>
              <a:t>: Iron is released to seawater during ice melt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08604" y="6550223"/>
            <a:ext cx="1535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Wang et al. 2014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ice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81266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/>
                <a:cs typeface="Arial"/>
              </a:rPr>
              <a:t>Iron fluxes: </a:t>
            </a:r>
            <a:r>
              <a:rPr lang="en-US" sz="2000" b="1" dirty="0" smtClean="0">
                <a:solidFill>
                  <a:srgbClr val="0000FF"/>
                </a:solidFill>
                <a:latin typeface="Arial"/>
                <a:cs typeface="Arial"/>
              </a:rPr>
              <a:t>blue 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– from seawater to ice</a:t>
            </a:r>
            <a:r>
              <a:rPr lang="en-US" sz="2000" dirty="0" smtClean="0">
                <a:latin typeface="Arial"/>
                <a:cs typeface="Arial"/>
              </a:rPr>
              <a:t>; </a:t>
            </a:r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red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– from ice to seawater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50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9" y="1058815"/>
            <a:ext cx="7690893" cy="51066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6023303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Arial"/>
                <a:ea typeface="+mj-ea"/>
                <a:cs typeface="Arial"/>
              </a:rPr>
              <a:t>Ice-edge phytoplankton bloom</a:t>
            </a:r>
            <a:endParaRPr kumimoji="0" lang="en-US" sz="28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ice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797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85835" cy="1907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38755" y="458666"/>
            <a:ext cx="3305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00FF"/>
                </a:solidFill>
                <a:latin typeface="Arial"/>
                <a:cs typeface="Arial"/>
              </a:rPr>
              <a:t>Atmospheric CO</a:t>
            </a:r>
            <a:r>
              <a:rPr lang="en-US" sz="27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2700" b="1" dirty="0" smtClean="0">
                <a:solidFill>
                  <a:srgbClr val="0000FF"/>
                </a:solidFill>
                <a:latin typeface="Arial"/>
                <a:cs typeface="Arial"/>
              </a:rPr>
              <a:t>: </a:t>
            </a:r>
          </a:p>
          <a:p>
            <a:r>
              <a:rPr lang="en-US" sz="2700" b="1" dirty="0" smtClean="0">
                <a:solidFill>
                  <a:srgbClr val="0000FF"/>
                </a:solidFill>
                <a:latin typeface="Arial"/>
                <a:cs typeface="Arial"/>
              </a:rPr>
              <a:t>the Keeling curve</a:t>
            </a:r>
            <a:endParaRPr lang="en-US" sz="2700" b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5" name="Picture 4" descr="Screen Shot 2017-06-05 at 7.04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1" y="1907183"/>
            <a:ext cx="8088126" cy="49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0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42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9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4515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00FF"/>
                </a:solidFill>
                <a:latin typeface="Arial"/>
                <a:cs typeface="Arial"/>
              </a:rPr>
              <a:t>Anthropogenic CO</a:t>
            </a:r>
            <a:r>
              <a:rPr lang="en-US" sz="36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lang="en-US" sz="3600" b="1" dirty="0" smtClean="0">
                <a:solidFill>
                  <a:srgbClr val="0000FF"/>
                </a:solidFill>
                <a:latin typeface="Arial"/>
                <a:cs typeface="Arial"/>
              </a:rPr>
              <a:t>in the </a:t>
            </a:r>
            <a:r>
              <a:rPr lang="en-US" sz="3600" b="1" dirty="0" err="1" smtClean="0">
                <a:solidFill>
                  <a:srgbClr val="0000FF"/>
                </a:solidFill>
                <a:latin typeface="Arial"/>
                <a:cs typeface="Arial"/>
              </a:rPr>
              <a:t>atm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ccgg.CPT.co2.1.none.discrete.al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t="1718" r="1333" b="2158"/>
          <a:stretch/>
        </p:blipFill>
        <p:spPr>
          <a:xfrm>
            <a:off x="1068353" y="1118851"/>
            <a:ext cx="6682251" cy="5085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7258" y="6551387"/>
            <a:ext cx="3076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www.esrl.noaa.gov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317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091" b="26913"/>
          <a:stretch/>
        </p:blipFill>
        <p:spPr>
          <a:xfrm>
            <a:off x="800113" y="829737"/>
            <a:ext cx="7429500" cy="575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213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CO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in the atmosphere </a:t>
            </a:r>
            <a:endParaRPr lang="en-US" sz="3200" b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1063890"/>
            <a:ext cx="1625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00FF"/>
                </a:solidFill>
                <a:latin typeface="Arial"/>
                <a:cs typeface="Arial"/>
              </a:rPr>
              <a:t>annual </a:t>
            </a:r>
          </a:p>
          <a:p>
            <a:pPr algn="ctr"/>
            <a:r>
              <a:rPr lang="en-US" sz="2600" dirty="0" smtClean="0">
                <a:solidFill>
                  <a:srgbClr val="0000FF"/>
                </a:solidFill>
                <a:latin typeface="Arial"/>
                <a:cs typeface="Arial"/>
              </a:rPr>
              <a:t>average</a:t>
            </a:r>
            <a:endParaRPr lang="en-US" sz="26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4670690"/>
            <a:ext cx="1320799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00FF"/>
                </a:solidFill>
                <a:latin typeface="Arial"/>
                <a:cs typeface="Arial"/>
              </a:rPr>
              <a:t>May</a:t>
            </a:r>
            <a:endParaRPr lang="en-US" sz="26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7728" y="4670690"/>
            <a:ext cx="1456272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0000FF"/>
                </a:solidFill>
                <a:latin typeface="Arial"/>
                <a:cs typeface="Arial"/>
              </a:rPr>
              <a:t>October</a:t>
            </a:r>
            <a:endParaRPr lang="en-US" sz="26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68801" y="4826005"/>
            <a:ext cx="863600" cy="2693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48667" y="6563794"/>
            <a:ext cx="499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http://</a:t>
            </a:r>
            <a:r>
              <a:rPr lang="en-US" sz="1400" dirty="0" err="1" smtClean="0">
                <a:latin typeface="Arial"/>
                <a:cs typeface="Arial"/>
              </a:rPr>
              <a:t>mirador.gsfc.nasa.gov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4405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69" y="1126054"/>
            <a:ext cx="8422137" cy="5731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2213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CO</a:t>
            </a:r>
            <a:r>
              <a:rPr lang="en-US" sz="32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 in the </a:t>
            </a: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ocean </a:t>
            </a:r>
            <a:endParaRPr lang="en-US" sz="3200" b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94941" y="1494118"/>
            <a:ext cx="2779059" cy="239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64636" y="1613647"/>
            <a:ext cx="2779059" cy="391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98801" y="4622799"/>
            <a:ext cx="2504140" cy="5468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3202" y="5791199"/>
            <a:ext cx="2590798" cy="5468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29383" y="1613647"/>
            <a:ext cx="37422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Arial"/>
                <a:cs typeface="Arial"/>
              </a:rPr>
              <a:t>atmospheric CO</a:t>
            </a:r>
            <a:r>
              <a:rPr lang="en-US" sz="2600" baseline="-25000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0433" y="3874708"/>
            <a:ext cx="37422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dirty="0" smtClean="0">
                <a:solidFill>
                  <a:srgbClr val="000090"/>
                </a:solidFill>
                <a:latin typeface="Arial"/>
                <a:cs typeface="Arial"/>
              </a:rPr>
              <a:t>oceanic </a:t>
            </a:r>
          </a:p>
          <a:p>
            <a:pPr algn="r"/>
            <a:r>
              <a:rPr lang="en-US" sz="2600" dirty="0" smtClean="0">
                <a:solidFill>
                  <a:srgbClr val="000090"/>
                </a:solidFill>
                <a:latin typeface="Arial"/>
                <a:cs typeface="Arial"/>
              </a:rPr>
              <a:t>CO</a:t>
            </a:r>
            <a:r>
              <a:rPr lang="en-US" sz="2600" baseline="-25000" dirty="0" smtClean="0">
                <a:solidFill>
                  <a:srgbClr val="000090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1728" y="5680790"/>
            <a:ext cx="37422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dirty="0" smtClean="0">
                <a:solidFill>
                  <a:srgbClr val="008000"/>
                </a:solidFill>
                <a:latin typeface="Arial"/>
                <a:cs typeface="Arial"/>
              </a:rPr>
              <a:t>pH</a:t>
            </a:r>
            <a:endParaRPr lang="en-US" sz="2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063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34186" y="830132"/>
            <a:ext cx="7396480" cy="5943600"/>
            <a:chOff x="0" y="0"/>
            <a:chExt cx="8534400" cy="6858000"/>
          </a:xfrm>
        </p:grpSpPr>
        <p:pic>
          <p:nvPicPr>
            <p:cNvPr id="901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29000"/>
              <a:ext cx="8534400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1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534400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666" y="609600"/>
            <a:ext cx="635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8998" name="Text Box 6"/>
          <p:cNvSpPr txBox="1">
            <a:spLocks noGrp="1" noChangeArrowheads="1"/>
          </p:cNvSpPr>
          <p:nvPr>
            <p:ph type="ctrTitle"/>
          </p:nvPr>
        </p:nvSpPr>
        <p:spPr>
          <a:xfrm>
            <a:off x="589363" y="3371030"/>
            <a:ext cx="4075390" cy="457200"/>
          </a:xfrm>
        </p:spPr>
        <p:txBody>
          <a:bodyPr>
            <a:norm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NO</a:t>
            </a:r>
            <a:r>
              <a:rPr lang="en-US" sz="2400" baseline="-25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3</a:t>
            </a:r>
            <a:r>
              <a:rPr lang="en-US" sz="2400" baseline="30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-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 (annual </a:t>
            </a:r>
            <a:r>
              <a:rPr lang="en-US" sz="24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maximum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)</a:t>
            </a:r>
            <a:endParaRPr lang="en-US" sz="240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645224" y="6329895"/>
            <a:ext cx="388115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NO</a:t>
            </a:r>
            <a:r>
              <a:rPr lang="en-US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US" baseline="3000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(annual </a:t>
            </a:r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minimum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2631"/>
            <a:ext cx="793099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High nutrient-low chlorophyll regions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517242" y="4156862"/>
            <a:ext cx="1793905" cy="63658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75791" y="5018706"/>
            <a:ext cx="1793905" cy="63658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645224" y="6006352"/>
            <a:ext cx="7385442" cy="812203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>
          <a:xfrm>
            <a:off x="7679142" y="154954"/>
            <a:ext cx="146485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[NO</a:t>
            </a:r>
            <a:r>
              <a:rPr lang="en-US" sz="1800" baseline="-25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3</a:t>
            </a:r>
            <a:r>
              <a:rPr lang="en-US" sz="1800" baseline="300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-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] (</a:t>
            </a:r>
            <a:r>
              <a:rPr lang="en-US" sz="1800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μM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)</a:t>
            </a:r>
            <a:endParaRPr lang="en-US" sz="180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5548" y="3068161"/>
            <a:ext cx="8577929" cy="1237162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1292" y="3259010"/>
            <a:ext cx="8234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“Give me half a tanker of iron and I’ll give you an ice age”</a:t>
            </a:r>
          </a:p>
          <a:p>
            <a:pPr algn="r"/>
            <a:r>
              <a:rPr lang="en-US" dirty="0" smtClean="0">
                <a:latin typeface="Arial"/>
                <a:cs typeface="Arial"/>
              </a:rPr>
              <a:t>John Martin, 1990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12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644434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6743" y="62443"/>
            <a:ext cx="333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surface</a:t>
            </a:r>
            <a:endParaRPr lang="en-US" sz="2400" b="1" baseline="-25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6743" y="2837755"/>
            <a:ext cx="333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subsurface</a:t>
            </a:r>
            <a:endParaRPr lang="en-US" sz="2400" b="1" baseline="-25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67258" y="6551387"/>
            <a:ext cx="3076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Sabine et al. 2004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1186" y="6009971"/>
            <a:ext cx="366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  <a:latin typeface="Arial"/>
                <a:cs typeface="Arial"/>
              </a:rPr>
              <a:t>Anthropogenic CO</a:t>
            </a:r>
            <a:r>
              <a:rPr lang="en-US" sz="28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lang="en-US" sz="2800" b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880" y="0"/>
            <a:ext cx="330152" cy="382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880" y="2646293"/>
            <a:ext cx="330152" cy="382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90" y="0"/>
            <a:ext cx="539461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7330" y="155116"/>
            <a:ext cx="333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Atlantic*</a:t>
            </a:r>
            <a:endParaRPr lang="en-US" sz="2400" b="1" baseline="-25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5463" y="2350270"/>
            <a:ext cx="333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Pacific</a:t>
            </a:r>
            <a:endParaRPr lang="en-US" sz="2400" b="1" baseline="-250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7232" y="5560286"/>
            <a:ext cx="333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Indian</a:t>
            </a:r>
            <a:endParaRPr lang="en-US" sz="2400" b="1" baseline="-25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1186" y="6009971"/>
            <a:ext cx="366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  <a:latin typeface="Arial"/>
                <a:cs typeface="Arial"/>
              </a:rPr>
              <a:t>Anthropogenic CO</a:t>
            </a:r>
            <a:r>
              <a:rPr lang="en-US" sz="2800" b="1" baseline="-25000" dirty="0" smtClean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lang="en-US" sz="2800" b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7258" y="6551387"/>
            <a:ext cx="3076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Sabine et al. 2004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24420" y="1795151"/>
            <a:ext cx="177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/>
                <a:cs typeface="Arial"/>
              </a:rPr>
              <a:t>north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935" y="1795151"/>
            <a:ext cx="177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south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9935" y="29680"/>
            <a:ext cx="730801" cy="5871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2663" y="2184250"/>
            <a:ext cx="330152" cy="382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7014" y="4385516"/>
            <a:ext cx="330152" cy="382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4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1" y="0"/>
            <a:ext cx="705053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6947" y="6550223"/>
            <a:ext cx="2217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Sigman</a:t>
            </a:r>
            <a:r>
              <a:rPr lang="en-US" sz="1400" dirty="0" smtClean="0">
                <a:latin typeface="Arial"/>
                <a:cs typeface="Arial"/>
              </a:rPr>
              <a:t> et al. 2010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316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1" y="0"/>
            <a:ext cx="705053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6947" y="6550223"/>
            <a:ext cx="2217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Sigman</a:t>
            </a:r>
            <a:r>
              <a:rPr lang="en-US" sz="1400" dirty="0" smtClean="0">
                <a:latin typeface="Arial"/>
                <a:cs typeface="Arial"/>
              </a:rPr>
              <a:t> et al. 2010 </a:t>
            </a:r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49787" y="4939710"/>
            <a:ext cx="5090613" cy="1097711"/>
            <a:chOff x="1549787" y="3885034"/>
            <a:chExt cx="5090613" cy="1097711"/>
          </a:xfrm>
        </p:grpSpPr>
        <p:sp>
          <p:nvSpPr>
            <p:cNvPr id="3" name="Rectangle 2"/>
            <p:cNvSpPr/>
            <p:nvPr/>
          </p:nvSpPr>
          <p:spPr>
            <a:xfrm>
              <a:off x="1549787" y="3885034"/>
              <a:ext cx="5090613" cy="10977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603597" y="4035700"/>
              <a:ext cx="49614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rial"/>
                  <a:cs typeface="Arial"/>
                </a:rPr>
                <a:t>How do we explain the 80-100 ppm CO</a:t>
              </a:r>
              <a:r>
                <a:rPr lang="en-US" sz="2400" baseline="-25000" dirty="0" smtClean="0">
                  <a:latin typeface="Arial"/>
                  <a:cs typeface="Arial"/>
                </a:rPr>
                <a:t>2</a:t>
              </a:r>
              <a:r>
                <a:rPr lang="en-US" sz="2400" dirty="0" smtClean="0">
                  <a:latin typeface="Arial"/>
                  <a:cs typeface="Arial"/>
                </a:rPr>
                <a:t> decrease during the </a:t>
              </a:r>
              <a:r>
                <a:rPr lang="en-US" sz="2400" dirty="0" err="1" smtClean="0">
                  <a:latin typeface="Arial"/>
                  <a:cs typeface="Arial"/>
                </a:rPr>
                <a:t>glacials</a:t>
              </a:r>
              <a:r>
                <a:rPr lang="en-US" sz="2400" dirty="0" smtClean="0">
                  <a:latin typeface="Arial"/>
                  <a:cs typeface="Arial"/>
                </a:rPr>
                <a:t>?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441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676708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You tell me</a:t>
            </a:r>
            <a:r>
              <a:rPr lang="is-IS" sz="3200" b="1" dirty="0" smtClean="0">
                <a:solidFill>
                  <a:srgbClr val="0000FF"/>
                </a:solidFill>
                <a:latin typeface="Arial"/>
                <a:cs typeface="Arial"/>
              </a:rPr>
              <a:t>….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609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9144000" cy="30738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1521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Glacial dust deposition (LGM)</a:t>
            </a:r>
            <a:endParaRPr lang="en-US" sz="3200" b="1" baseline="-250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2167" y="6550223"/>
            <a:ext cx="273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Martínez-García</a:t>
            </a:r>
            <a:r>
              <a:rPr lang="en-US" sz="1400" dirty="0" smtClean="0">
                <a:latin typeface="Arial"/>
                <a:cs typeface="Arial"/>
              </a:rPr>
              <a:t> et al. 2014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558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74" y="0"/>
            <a:ext cx="4153808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561248" y="279462"/>
            <a:ext cx="3119856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atmospheric CO</a:t>
            </a:r>
            <a:r>
              <a:rPr lang="en-US" sz="2400" baseline="-25000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2</a:t>
            </a:r>
            <a:endParaRPr kumimoji="0" lang="en-US" sz="2400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608282" y="1700768"/>
            <a:ext cx="3119856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latin typeface="Arial"/>
                <a:ea typeface="+mj-ea"/>
                <a:cs typeface="Arial"/>
              </a:rPr>
              <a:t>aeolian</a:t>
            </a:r>
            <a:r>
              <a:rPr lang="en-US" sz="2400" dirty="0" smtClean="0">
                <a:latin typeface="Arial"/>
                <a:ea typeface="+mj-ea"/>
                <a:cs typeface="Arial"/>
              </a:rPr>
              <a:t> iron flux</a:t>
            </a:r>
            <a:endParaRPr kumimoji="0" lang="en-US" sz="2400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08282" y="2448560"/>
            <a:ext cx="3119856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0000"/>
                </a:solidFill>
                <a:latin typeface="Arial"/>
                <a:ea typeface="+mj-ea"/>
                <a:cs typeface="Arial"/>
              </a:rPr>
              <a:t>degree of nitrate consumption</a:t>
            </a:r>
            <a:endParaRPr kumimoji="0" lang="en-US" sz="2400" i="1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608282" y="3965112"/>
            <a:ext cx="3119856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008000"/>
                </a:solidFill>
                <a:latin typeface="Arial"/>
                <a:ea typeface="+mj-ea"/>
                <a:cs typeface="Arial"/>
              </a:rPr>
              <a:t>export production</a:t>
            </a:r>
            <a:endParaRPr kumimoji="0" lang="en-US" sz="2400" i="1" u="none" strike="noStrike" kern="1200" cap="none" spc="0" normalizeH="0" baseline="-2500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608282" y="5434625"/>
            <a:ext cx="3119856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rPr>
              <a:t>Antarctic dust flux</a:t>
            </a:r>
            <a:endParaRPr kumimoji="0" lang="en-US" sz="2400" i="1" u="none" strike="noStrike" kern="1200" cap="none" spc="0" normalizeH="0" baseline="-250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2167" y="6550223"/>
            <a:ext cx="273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Martínez-García</a:t>
            </a:r>
            <a:r>
              <a:rPr lang="en-US" sz="1400" dirty="0" smtClean="0">
                <a:latin typeface="Arial"/>
                <a:cs typeface="Arial"/>
              </a:rPr>
              <a:t> et al. 2014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981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36427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dust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05"/>
          <a:stretch/>
        </p:blipFill>
        <p:spPr>
          <a:xfrm>
            <a:off x="0" y="1347725"/>
            <a:ext cx="9144000" cy="48662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1720" y="5402808"/>
            <a:ext cx="6726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Average dust deposition (g/m</a:t>
            </a:r>
            <a:r>
              <a:rPr lang="en-US" sz="2000" baseline="30000" dirty="0" smtClean="0">
                <a:latin typeface="Arial"/>
                <a:cs typeface="Arial"/>
              </a:rPr>
              <a:t>2</a:t>
            </a:r>
            <a:r>
              <a:rPr lang="en-US" sz="2000" dirty="0" smtClean="0">
                <a:latin typeface="Arial"/>
                <a:cs typeface="Arial"/>
              </a:rPr>
              <a:t>/year)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5061" y="6550223"/>
            <a:ext cx="165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Jickells</a:t>
            </a:r>
            <a:r>
              <a:rPr lang="en-US" sz="1400" dirty="0" smtClean="0">
                <a:latin typeface="Arial"/>
                <a:cs typeface="Arial"/>
              </a:rPr>
              <a:t> et al. 2005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5922" y="2343017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43%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34819" y="3785061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4%</a:t>
            </a:r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555" y="2347748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15%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555" y="3785061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lang="en-US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7812" y="3327069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/>
                <a:cs typeface="Arial"/>
              </a:rPr>
              <a:t>25%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2613" y="4493463"/>
            <a:ext cx="77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413515" y="4725412"/>
            <a:ext cx="4292634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81905" y="4725412"/>
            <a:ext cx="3460891" cy="1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02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49" y="832066"/>
            <a:ext cx="7047877" cy="60259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2631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Dust “fertilizes” the ocean with iron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50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120"/>
          <a:stretch/>
        </p:blipFill>
        <p:spPr>
          <a:xfrm>
            <a:off x="0" y="1071124"/>
            <a:ext cx="9144000" cy="55289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21848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sediment </a:t>
            </a:r>
            <a:r>
              <a:rPr lang="en-US" sz="3200" b="1" dirty="0" err="1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resuspension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635919"/>
            <a:ext cx="412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"/>
                <a:cs typeface="Arial"/>
              </a:rPr>
              <a:t>Bathymetry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6475" y="773455"/>
            <a:ext cx="657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1859C"/>
                </a:solidFill>
                <a:latin typeface="Arial"/>
                <a:cs typeface="Arial"/>
              </a:rPr>
              <a:t>Iron supply highest near the continents</a:t>
            </a:r>
            <a:endParaRPr lang="en-US" sz="2400" dirty="0">
              <a:solidFill>
                <a:srgbClr val="31859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16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20" y="844478"/>
            <a:ext cx="7261783" cy="6013521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0" y="-2631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Natural iron fertilization experiment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24785" y="6550223"/>
            <a:ext cx="163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Pollard et al. 2009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83308" y="1038378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Arial"/>
                <a:ea typeface="+mj-ea"/>
                <a:cs typeface="Arial"/>
              </a:rPr>
              <a:t>Crozet plateau</a:t>
            </a:r>
            <a:endParaRPr kumimoji="0" lang="en-US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088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394"/>
            <a:ext cx="9144000" cy="424135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-2631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Natural iron fertilization experiment</a:t>
            </a:r>
            <a:endParaRPr lang="en-US" sz="3200" b="1" i="1" baseline="-250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4785" y="6550223"/>
            <a:ext cx="163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/>
                <a:cs typeface="Arial"/>
              </a:rPr>
              <a:t>Pollard et al. 2009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4320" y="2599991"/>
            <a:ext cx="1606560" cy="311776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735232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0000"/>
                </a:solidFill>
                <a:latin typeface="Arial"/>
                <a:ea typeface="+mj-ea"/>
                <a:cs typeface="Arial"/>
              </a:rPr>
              <a:t>Addition of </a:t>
            </a:r>
            <a:r>
              <a:rPr lang="en-US" sz="2800" b="1" dirty="0" smtClean="0">
                <a:solidFill>
                  <a:srgbClr val="FF0000"/>
                </a:solidFill>
                <a:latin typeface="Arial"/>
                <a:ea typeface="+mj-ea"/>
                <a:cs typeface="Arial"/>
              </a:rPr>
              <a:t>iron</a:t>
            </a:r>
            <a:r>
              <a:rPr lang="en-US" sz="2800" dirty="0" smtClean="0">
                <a:solidFill>
                  <a:srgbClr val="FF0000"/>
                </a:solidFill>
                <a:latin typeface="Arial"/>
                <a:ea typeface="+mj-ea"/>
                <a:cs typeface="Arial"/>
              </a:rPr>
              <a:t> strengthens the SO </a:t>
            </a:r>
            <a:r>
              <a:rPr lang="en-US" sz="2800" b="1" dirty="0" smtClean="0">
                <a:solidFill>
                  <a:srgbClr val="FF0000"/>
                </a:solidFill>
                <a:latin typeface="Arial"/>
                <a:ea typeface="+mj-ea"/>
                <a:cs typeface="Arial"/>
              </a:rPr>
              <a:t>biological pump</a:t>
            </a:r>
            <a:endParaRPr kumimoji="0" lang="en-US" sz="2800" b="1" i="1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51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521"/>
          <a:stretch/>
        </p:blipFill>
        <p:spPr>
          <a:xfrm>
            <a:off x="0" y="1987175"/>
            <a:ext cx="6046505" cy="35324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36427"/>
            <a:ext cx="9144000" cy="146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hydrothermal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940" r="4038"/>
          <a:stretch/>
        </p:blipFill>
        <p:spPr>
          <a:xfrm>
            <a:off x="6046505" y="403411"/>
            <a:ext cx="3097494" cy="61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8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5419"/>
          <a:stretch/>
        </p:blipFill>
        <p:spPr>
          <a:xfrm>
            <a:off x="293569" y="3740773"/>
            <a:ext cx="8799978" cy="29678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87" y="646960"/>
            <a:ext cx="6843059" cy="32664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294" y="3785596"/>
            <a:ext cx="418353" cy="33816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8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Sources of iron: hydrothermal</a:t>
            </a:r>
            <a:endParaRPr kumimoji="0" lang="en-US" sz="32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12085" y="6550223"/>
            <a:ext cx="163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Arial"/>
                <a:cs typeface="Arial"/>
              </a:rPr>
              <a:t>Resing</a:t>
            </a:r>
            <a:r>
              <a:rPr lang="en-US" sz="1400" dirty="0" smtClean="0">
                <a:latin typeface="Arial"/>
                <a:cs typeface="Arial"/>
              </a:rPr>
              <a:t> et al. 2015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250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396</Words>
  <Application>Microsoft Macintosh PowerPoint</Application>
  <PresentationFormat>On-screen Show (4:3)</PresentationFormat>
  <Paragraphs>91</Paragraphs>
  <Slides>26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NO3- (annual maximum)</vt:lpstr>
      <vt:lpstr>NO3- (annual maximum)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Cape Town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Fawcett</dc:creator>
  <cp:lastModifiedBy>Sarah Fawcett</cp:lastModifiedBy>
  <cp:revision>12</cp:revision>
  <dcterms:created xsi:type="dcterms:W3CDTF">2017-06-05T15:32:59Z</dcterms:created>
  <dcterms:modified xsi:type="dcterms:W3CDTF">2017-06-05T17:07:25Z</dcterms:modified>
</cp:coreProperties>
</file>